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2" r:id="rId4"/>
    <p:sldId id="285" r:id="rId5"/>
    <p:sldId id="267" r:id="rId6"/>
    <p:sldId id="266" r:id="rId7"/>
    <p:sldId id="276" r:id="rId8"/>
    <p:sldId id="274" r:id="rId9"/>
    <p:sldId id="287" r:id="rId10"/>
    <p:sldId id="288" r:id="rId11"/>
    <p:sldId id="286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66"/>
    <a:srgbClr val="FF99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99875"/>
            <a:ext cx="9144000" cy="132316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6732"/>
            <a:ext cx="9144000" cy="73304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33" y="813158"/>
            <a:ext cx="1307595" cy="14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9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>
              <a:defRPr sz="2800">
                <a:latin typeface="DB Gill Siam X" panose="02000506000000020004" pitchFamily="2" charset="-34"/>
                <a:cs typeface="DB Gill Siam X" panose="02000506000000020004" pitchFamily="2" charset="-34"/>
              </a:defRPr>
            </a:lvl2pPr>
            <a:lvl3pPr>
              <a:defRPr sz="2400">
                <a:latin typeface="DB Gill Siam X" panose="02000506000000020004" pitchFamily="2" charset="-34"/>
                <a:cs typeface="DB Gill Siam X" panose="02000506000000020004" pitchFamily="2" charset="-34"/>
              </a:defRPr>
            </a:lvl3pPr>
            <a:lvl4pPr>
              <a:defRPr sz="2000">
                <a:latin typeface="DB Gill Siam X" panose="02000506000000020004" pitchFamily="2" charset="-34"/>
                <a:cs typeface="DB Gill Siam X" panose="02000506000000020004" pitchFamily="2" charset="-34"/>
              </a:defRPr>
            </a:lvl4pPr>
            <a:lvl5pPr>
              <a:defRPr sz="2000">
                <a:latin typeface="DB Gill Siam X" panose="02000506000000020004" pitchFamily="2" charset="-34"/>
                <a:cs typeface="DB Gill Siam X" panose="02000506000000020004" pitchFamily="2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37A5F37D-03D1-4B5C-9FE1-D2EC1049EF4D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6CA56103-BB4C-43F4-A8D6-18F99A080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" y="243604"/>
            <a:ext cx="754382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37A5F37D-03D1-4B5C-9FE1-D2EC1049EF4D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6CA56103-BB4C-43F4-A8D6-18F99A080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" y="243604"/>
            <a:ext cx="754382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59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7702" y="6021288"/>
            <a:ext cx="11430000" cy="0"/>
          </a:xfrm>
          <a:prstGeom prst="line">
            <a:avLst/>
          </a:prstGeom>
          <a:ln w="12700">
            <a:solidFill>
              <a:srgbClr val="84BD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364396" y="3217147"/>
            <a:ext cx="3538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DB Gill Siam X" panose="02000506000000020004" pitchFamily="2" charset="-34"/>
                <a:cs typeface="DB Gill Siam X" panose="02000506000000020004" pitchFamily="2" charset="-34"/>
              </a:rPr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85" y="1485617"/>
            <a:ext cx="1096368" cy="1219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18" y="6255948"/>
            <a:ext cx="939575" cy="4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5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159" y="2560142"/>
            <a:ext cx="775107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49783" y="2495823"/>
            <a:ext cx="0" cy="145420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91360" y="4944264"/>
            <a:ext cx="9726871" cy="11293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1" y="2495823"/>
            <a:ext cx="1307595" cy="14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0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2pPr>
            <a:lvl3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3pPr>
            <a:lvl4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4pPr>
            <a:lvl5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37A5F37D-03D1-4B5C-9FE1-D2EC1049EF4D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6CA56103-BB4C-43F4-A8D6-18F99A080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" y="243604"/>
            <a:ext cx="754382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6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37A5F37D-03D1-4B5C-9FE1-D2EC1049EF4D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6CA56103-BB4C-43F4-A8D6-18F99A080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" y="243604"/>
            <a:ext cx="754382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8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2pPr>
            <a:lvl3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3pPr>
            <a:lvl4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4pPr>
            <a:lvl5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2pPr>
            <a:lvl3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3pPr>
            <a:lvl4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4pPr>
            <a:lvl5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37A5F37D-03D1-4B5C-9FE1-D2EC1049EF4D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6CA56103-BB4C-43F4-A8D6-18F99A080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" y="243604"/>
            <a:ext cx="754382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9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2pPr>
            <a:lvl3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3pPr>
            <a:lvl4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4pPr>
            <a:lvl5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  <a:lvl2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2pPr>
            <a:lvl3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3pPr>
            <a:lvl4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4pPr>
            <a:lvl5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37A5F37D-03D1-4B5C-9FE1-D2EC1049EF4D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6CA56103-BB4C-43F4-A8D6-18F99A080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" y="243604"/>
            <a:ext cx="754382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6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F37D-03D1-4B5C-9FE1-D2EC1049EF4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6103-BB4C-43F4-A8D6-18F99A080D3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" y="243604"/>
            <a:ext cx="754382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4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31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" y="243604"/>
            <a:ext cx="754382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5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37A5F37D-03D1-4B5C-9FE1-D2EC1049EF4D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B Gill Siam X" panose="02000506000000020004" pitchFamily="2" charset="-34"/>
                <a:cs typeface="DB Gill Siam X" panose="02000506000000020004" pitchFamily="2" charset="-34"/>
              </a:defRPr>
            </a:lvl1pPr>
          </a:lstStyle>
          <a:p>
            <a:fld id="{6CA56103-BB4C-43F4-A8D6-18F99A080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B Gill Siam X" panose="02000506000000020004" pitchFamily="2" charset="-34"/>
          <a:ea typeface="+mj-ea"/>
          <a:cs typeface="DB Gill Siam X" panose="0200050600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 Gill Siam X" panose="02000506000000020004" pitchFamily="2" charset="-34"/>
          <a:ea typeface="+mn-ea"/>
          <a:cs typeface="DB Gill Siam X" panose="0200050600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Gill Siam X" panose="02000506000000020004" pitchFamily="2" charset="-34"/>
          <a:ea typeface="+mn-ea"/>
          <a:cs typeface="DB Gill Siam X" panose="0200050600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Gill Siam X" panose="02000506000000020004" pitchFamily="2" charset="-34"/>
          <a:ea typeface="+mn-ea"/>
          <a:cs typeface="DB Gill Siam X" panose="0200050600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 Gill Siam X" panose="02000506000000020004" pitchFamily="2" charset="-34"/>
          <a:ea typeface="+mn-ea"/>
          <a:cs typeface="DB Gill Siam X" panose="0200050600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 Gill Siam X" panose="02000506000000020004" pitchFamily="2" charset="-34"/>
          <a:ea typeface="+mn-ea"/>
          <a:cs typeface="DB Gill Siam X" panose="0200050600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ภัสสร เทพารักษ์</a:t>
            </a:r>
            <a:r>
              <a:rPr lang="en-US" dirty="0"/>
              <a:t>-</a:t>
            </a:r>
            <a:r>
              <a:rPr lang="th-TH" dirty="0"/>
              <a:t>บางนา</a:t>
            </a:r>
            <a:endParaRPr lang="en-US" dirty="0">
              <a:latin typeface="DB Gill Siam X" panose="02000506000000020004" pitchFamily="2" charset="-34"/>
              <a:cs typeface="DB Gill Siam X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Memory of English Old Town </a:t>
            </a:r>
            <a:r>
              <a:rPr lang="en-US" dirty="0" smtClean="0"/>
              <a:t>in </a:t>
            </a:r>
            <a:r>
              <a:rPr lang="en-US" dirty="0" err="1"/>
              <a:t>Thepharak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537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 algn="r" rtl="0">
              <a:lnSpc>
                <a:spcPct val="90000"/>
              </a:lnSpc>
              <a:spcBef>
                <a:spcPct val="0"/>
              </a:spcBef>
            </a:pPr>
            <a:r>
              <a:rPr lang="en-US" sz="4400" b="1" i="1" dirty="0" err="1" smtClean="0">
                <a:latin typeface="DB Gill Siam X" pitchFamily="2" charset="-34"/>
                <a:cs typeface="DB Gill Siam X" pitchFamily="2" charset="-34"/>
              </a:rPr>
              <a:t>Prezzo</a:t>
            </a:r>
            <a:endParaRPr lang="th-TH" sz="2800" dirty="0">
              <a:solidFill>
                <a:schemeClr val="bg1">
                  <a:lumMod val="50000"/>
                </a:schemeClr>
              </a:solidFill>
              <a:latin typeface="DB Gill Siam X" pitchFamily="2" charset="-34"/>
              <a:cs typeface="DB Gill Siam X" pitchFamily="2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7711"/>
          <a:stretch/>
        </p:blipFill>
        <p:spPr bwMode="auto">
          <a:xfrm>
            <a:off x="468201" y="1881581"/>
            <a:ext cx="5260431" cy="327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61" y="1881581"/>
            <a:ext cx="5672183" cy="327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9357" y="5425955"/>
            <a:ext cx="9157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พื้นที่ใช้สอย 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120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ตร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.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ม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.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 ที่ดิน 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50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ตร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.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ว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.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ขึ้นไป ขนาด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 3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ห้องนอน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 2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ห้องน้ำ ที่จอดรถในร่ม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 2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คัน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2968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i="1" dirty="0"/>
              <a:t>จุดเด่นที่อยากให้เน้น คือ ราคาและทำเล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2400" b="1" dirty="0" smtClean="0"/>
              <a:t>จุดเด่น</a:t>
            </a:r>
            <a:r>
              <a:rPr lang="th-TH" sz="2400" b="1" dirty="0"/>
              <a:t>ของ</a:t>
            </a:r>
            <a:r>
              <a:rPr lang="th-TH" sz="2400" b="1" dirty="0" smtClean="0"/>
              <a:t>โครงการ</a:t>
            </a:r>
          </a:p>
          <a:p>
            <a:pPr marL="0" indent="0">
              <a:buNone/>
            </a:pPr>
            <a:r>
              <a:rPr lang="th-TH" sz="2400" dirty="0" smtClean="0"/>
              <a:t>	คือทำเล และเป็นโครงการบ้านเดี่ยว บน ถ.เทพารักษ์ (บางพลี) ซึ่ง </a:t>
            </a:r>
            <a:r>
              <a:rPr lang="en-US" sz="2400" dirty="0" smtClean="0"/>
              <a:t>2-3 </a:t>
            </a:r>
            <a:r>
              <a:rPr lang="th-TH" sz="2400" dirty="0" smtClean="0"/>
              <a:t>ปี ที่ผ่านมาไม่ค่อยมีมีหมู่บ้านจัดสรร พื้นฐานคนแถวนี้จะอยู่ทาวน์เฮ้าส์มาก่อนค่ะ เพราะฉะนั้นคนโซนนี้จึงก็รอบ้านเดี่ยวในราคา </a:t>
            </a:r>
            <a:r>
              <a:rPr lang="en-US" sz="2400" dirty="0" smtClean="0"/>
              <a:t>3 </a:t>
            </a:r>
            <a:r>
              <a:rPr lang="th-TH" sz="2400" dirty="0" smtClean="0"/>
              <a:t>ล้านกว่าๆ ที่สามารถจับต้องได้มานานแล้ว </a:t>
            </a:r>
          </a:p>
          <a:p>
            <a:pPr marL="0" indent="0">
              <a:buNone/>
            </a:pPr>
            <a:endParaRPr lang="th-TH" sz="2400" dirty="0"/>
          </a:p>
          <a:p>
            <a:pPr marL="0" indent="0">
              <a:buNone/>
            </a:pPr>
            <a:r>
              <a:rPr lang="th-TH" sz="2400" b="1" dirty="0" smtClean="0"/>
              <a:t>จุดอ่อน</a:t>
            </a:r>
            <a:r>
              <a:rPr lang="th-TH" sz="2400" b="1" dirty="0"/>
              <a:t>ของ</a:t>
            </a:r>
            <a:r>
              <a:rPr lang="th-TH" sz="2400" b="1" dirty="0" smtClean="0"/>
              <a:t>โครงการ</a:t>
            </a:r>
          </a:p>
          <a:p>
            <a:pPr marL="0" indent="0">
              <a:buNone/>
            </a:pPr>
            <a:r>
              <a:rPr lang="th-TH" sz="2400" dirty="0" smtClean="0"/>
              <a:t>	โครงการนี้ทางเข้าจากถนนใหญ่ค่อนข้างลึก (</a:t>
            </a:r>
            <a:r>
              <a:rPr lang="en-US" sz="2400" dirty="0" smtClean="0"/>
              <a:t>1.5 </a:t>
            </a:r>
            <a:r>
              <a:rPr lang="th-TH" sz="2400" dirty="0" smtClean="0"/>
              <a:t>กม.) และจากหน้าโครงการเข้าไปถึงท้ายโครงการก็อีก </a:t>
            </a:r>
            <a:r>
              <a:rPr lang="en-US" sz="2400" dirty="0" smtClean="0"/>
              <a:t>1.5 </a:t>
            </a:r>
            <a:r>
              <a:rPr lang="th-TH" sz="2400" dirty="0" smtClean="0"/>
              <a:t>กม. แต่คิดว่าในอนาคตถ้ามีคนอยู่เยอะอาจจะมีวินมอเตอร์ไซค์หน้าปากทางค่ะ แล้วก็ไม่ใกล้รถไฟฟ้าด้วยค่ะ</a:t>
            </a:r>
          </a:p>
          <a:p>
            <a:pPr marL="0" indent="0">
              <a:buNone/>
            </a:pPr>
            <a:r>
              <a:rPr lang="th-TH" sz="2400" dirty="0"/>
              <a:t>	</a:t>
            </a:r>
            <a:r>
              <a:rPr lang="th-TH" sz="2400" dirty="0" smtClean="0"/>
              <a:t>โครงการนี้อยู่ในแนวเส้นเสียงของสนามบินสุวรรณภูมิ ซึ่งจะได้ยินเสียงเครื่องบินต่อแถวขึ้นลงตลอดเวลาค่ะ ถ้าคนโซนต้นบางนา หรือต้นเทพารักษ์ อาจจะมีกังวล แต่ถ้าเป็นคนบางพลีบางปลาก็ชินกันแล้วรับได้</a:t>
            </a:r>
            <a:r>
              <a:rPr lang="th-TH" sz="2400" dirty="0" smtClean="0"/>
              <a:t>ค่ะ</a:t>
            </a:r>
          </a:p>
          <a:p>
            <a:pPr marL="0" indent="0">
              <a:buNone/>
            </a:pPr>
            <a:endParaRPr lang="th-TH" sz="2400" dirty="0"/>
          </a:p>
          <a:p>
            <a:pPr marL="0" indent="0">
              <a:buNone/>
            </a:pPr>
            <a:r>
              <a:rPr lang="th-TH" sz="2400" b="1" dirty="0" smtClean="0">
                <a:solidFill>
                  <a:srgbClr val="FF0000"/>
                </a:solidFill>
              </a:rPr>
              <a:t>แบบบ้านที่อยากจะให้ </a:t>
            </a:r>
            <a:r>
              <a:rPr lang="en-US" sz="2400" b="1" dirty="0" err="1" smtClean="0">
                <a:solidFill>
                  <a:srgbClr val="FF0000"/>
                </a:solidFill>
              </a:rPr>
              <a:t>LiVe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</a:rPr>
              <a:t>คือ </a:t>
            </a:r>
            <a:r>
              <a:rPr lang="en-US" sz="2400" b="1" dirty="0" smtClean="0">
                <a:solidFill>
                  <a:srgbClr val="FF0000"/>
                </a:solidFill>
              </a:rPr>
              <a:t>POEM </a:t>
            </a:r>
            <a:r>
              <a:rPr lang="th-TH" sz="2400" b="1" dirty="0" smtClean="0">
                <a:solidFill>
                  <a:srgbClr val="FF0000"/>
                </a:solidFill>
              </a:rPr>
              <a:t>และ </a:t>
            </a:r>
            <a:r>
              <a:rPr lang="en-US" sz="2400" b="1" dirty="0" err="1" smtClean="0">
                <a:solidFill>
                  <a:srgbClr val="FF0000"/>
                </a:solidFill>
              </a:rPr>
              <a:t>Prezzo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</a:rPr>
              <a:t>ค่ะ โครงการนี้ยังไม่ได้สร้างคลับเฮ้าส์นะคะ เลยอยากให้เน้นซุ้มทางเข้าค่ะ ที่มีดีไซน์ที่เป็นเอกลักษณ์</a:t>
            </a:r>
            <a:endParaRPr lang="th-TH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sz="2400" dirty="0"/>
              <a:t>	</a:t>
            </a:r>
            <a:endParaRPr lang="th-TH" sz="2400" dirty="0" smtClean="0"/>
          </a:p>
        </p:txBody>
      </p:sp>
    </p:spTree>
    <p:extLst>
      <p:ext uri="{BB962C8B-B14F-4D97-AF65-F5344CB8AC3E}">
        <p14:creationId xmlns:p14="http://schemas.microsoft.com/office/powerpoint/2010/main" val="208352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50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i="1" dirty="0"/>
              <a:t> </a:t>
            </a:r>
            <a:r>
              <a:rPr lang="en-US" b="1" i="1" dirty="0"/>
              <a:t>Project Detail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351338"/>
          </a:xfrm>
        </p:spPr>
        <p:txBody>
          <a:bodyPr>
            <a:noAutofit/>
          </a:bodyPr>
          <a:lstStyle/>
          <a:p>
            <a:r>
              <a:rPr lang="th-TH" sz="1800" dirty="0"/>
              <a:t>ชื่อโครงการ	:   ภัสสร เทพารักษ์</a:t>
            </a:r>
            <a:r>
              <a:rPr lang="en-US" sz="1800" dirty="0"/>
              <a:t>-</a:t>
            </a:r>
            <a:r>
              <a:rPr lang="th-TH" sz="1800" dirty="0"/>
              <a:t>บางนา (</a:t>
            </a:r>
            <a:r>
              <a:rPr lang="en-US" sz="1800" dirty="0"/>
              <a:t>PS74</a:t>
            </a:r>
            <a:r>
              <a:rPr lang="th-TH" sz="1800" dirty="0" smtClean="0"/>
              <a:t>) (</a:t>
            </a:r>
            <a:r>
              <a:rPr lang="en-US" sz="1800" dirty="0" err="1"/>
              <a:t>Passorn</a:t>
            </a:r>
            <a:r>
              <a:rPr lang="en-US" sz="1800" dirty="0"/>
              <a:t> </a:t>
            </a:r>
            <a:r>
              <a:rPr lang="en-US" sz="1800" dirty="0" err="1" smtClean="0"/>
              <a:t>Thepharak-Bangna</a:t>
            </a:r>
            <a:r>
              <a:rPr lang="th-TH" sz="1800" dirty="0" smtClean="0"/>
              <a:t>)</a:t>
            </a:r>
            <a:endParaRPr lang="th-TH" sz="1800" dirty="0"/>
          </a:p>
          <a:p>
            <a:r>
              <a:rPr lang="th-TH" sz="1800" dirty="0"/>
              <a:t>เจ้าของโครงการ	:   บริษัท พฤกษา เรียลเอสเตท จำกัด </a:t>
            </a:r>
            <a:r>
              <a:rPr lang="th-TH" sz="1800" dirty="0" smtClean="0"/>
              <a:t>(มหาชน)</a:t>
            </a:r>
            <a:endParaRPr lang="th-TH" sz="1800" dirty="0"/>
          </a:p>
          <a:p>
            <a:r>
              <a:rPr lang="th-TH" sz="1800" dirty="0"/>
              <a:t>ที่ตั้งโครงการ</a:t>
            </a:r>
            <a:r>
              <a:rPr lang="en-US" sz="1800" dirty="0"/>
              <a:t>   	:</a:t>
            </a:r>
            <a:r>
              <a:rPr lang="th-TH" sz="1800" dirty="0"/>
              <a:t>  </a:t>
            </a:r>
            <a:r>
              <a:rPr lang="th-TH" sz="1800" dirty="0" smtClean="0"/>
              <a:t>  ถ.</a:t>
            </a:r>
            <a:r>
              <a:rPr lang="th-TH" sz="1800" dirty="0"/>
              <a:t>เทพารักษ์ ต.บางพลีใหญ่ อ.บางพลี จ.</a:t>
            </a:r>
            <a:r>
              <a:rPr lang="th-TH" sz="1800" dirty="0" smtClean="0"/>
              <a:t>สมุทรปราการ</a:t>
            </a:r>
            <a:r>
              <a:rPr lang="th-TH" sz="1800" dirty="0"/>
              <a:t>	</a:t>
            </a:r>
          </a:p>
          <a:p>
            <a:r>
              <a:rPr lang="th-TH" sz="1800" dirty="0"/>
              <a:t>พื้นที่โครงการ	: </a:t>
            </a:r>
            <a:r>
              <a:rPr lang="en-US" sz="1800" dirty="0"/>
              <a:t>  87-1-99 </a:t>
            </a:r>
            <a:r>
              <a:rPr lang="th-TH" sz="1800" dirty="0"/>
              <a:t>ไร่ (บางส่วน)</a:t>
            </a:r>
          </a:p>
          <a:p>
            <a:r>
              <a:rPr lang="th-TH" sz="1800" dirty="0" smtClean="0"/>
              <a:t>จำนวน</a:t>
            </a:r>
            <a:r>
              <a:rPr lang="th-TH" sz="1800" dirty="0"/>
              <a:t>หลัง  	:  ทั้งโครงการ </a:t>
            </a:r>
            <a:r>
              <a:rPr lang="en-US" sz="1800" dirty="0"/>
              <a:t>406</a:t>
            </a:r>
            <a:r>
              <a:rPr lang="th-TH" sz="1800" dirty="0"/>
              <a:t> หลัง </a:t>
            </a:r>
          </a:p>
          <a:p>
            <a:r>
              <a:rPr lang="th-TH" sz="1800" dirty="0" smtClean="0"/>
              <a:t>แนวคิด</a:t>
            </a:r>
            <a:r>
              <a:rPr lang="th-TH" sz="1800" dirty="0"/>
              <a:t>ของโครงการ	</a:t>
            </a:r>
            <a:r>
              <a:rPr lang="en-US" sz="1800" dirty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Memory of English Old Town  in </a:t>
            </a:r>
            <a:r>
              <a:rPr lang="en-US" sz="1800" dirty="0" err="1" smtClean="0"/>
              <a:t>Thepharak</a:t>
            </a:r>
            <a:endParaRPr lang="th-TH" sz="1800" dirty="0"/>
          </a:p>
          <a:p>
            <a:pPr marL="0" indent="0">
              <a:buNone/>
            </a:pPr>
            <a:r>
              <a:rPr lang="th-TH" sz="1800" dirty="0" smtClean="0"/>
              <a:t>		    บ้าน</a:t>
            </a:r>
            <a:r>
              <a:rPr lang="th-TH" sz="1800" dirty="0"/>
              <a:t>ที่ให้คุณได้ครบครันในพื้นที่ส่วนตัวที่</a:t>
            </a:r>
            <a:r>
              <a:rPr lang="th-TH" sz="1800" dirty="0" smtClean="0"/>
              <a:t>กว้างขวางราย</a:t>
            </a:r>
            <a:r>
              <a:rPr lang="th-TH" sz="1800" dirty="0"/>
              <a:t>ล้อมด้วย</a:t>
            </a:r>
            <a:r>
              <a:rPr lang="th-TH" sz="1800" dirty="0" smtClean="0"/>
              <a:t>ธรรมชาติ</a:t>
            </a:r>
          </a:p>
          <a:p>
            <a:r>
              <a:rPr lang="th-TH" sz="1800" dirty="0" smtClean="0"/>
              <a:t>สิ่ง</a:t>
            </a:r>
            <a:r>
              <a:rPr lang="th-TH" sz="1800" dirty="0"/>
              <a:t>อำนวยความสะดวก 	: มีพื้นที่ที่ตอบสนองทุกความต้องการ พร้อมด้วยสิ่งอำนวยความสะดวกครบครัน อาทิ ภายใต้บรรยากาศที่สดชื่น ด้วย</a:t>
            </a:r>
            <a:r>
              <a:rPr lang="th-TH" sz="1800" dirty="0" smtClean="0"/>
              <a:t>สวน		ส่วนกลาง</a:t>
            </a:r>
            <a:r>
              <a:rPr lang="th-TH" sz="1800" dirty="0"/>
              <a:t>ถึง 2 จุด </a:t>
            </a:r>
            <a:r>
              <a:rPr lang="th-TH" sz="1800" dirty="0" smtClean="0"/>
              <a:t>ผ่อน</a:t>
            </a:r>
            <a:r>
              <a:rPr lang="th-TH" sz="1800" dirty="0"/>
              <a:t>คลายด้วยคลับเฮ้าส์ สระว่ายน้ำ </a:t>
            </a:r>
            <a:r>
              <a:rPr lang="th-TH" sz="1800" dirty="0" smtClean="0"/>
              <a:t> (</a:t>
            </a:r>
            <a:r>
              <a:rPr lang="th-TH" sz="1800" dirty="0"/>
              <a:t>ระบบน้ำเกลือ </a:t>
            </a:r>
            <a:r>
              <a:rPr lang="th-TH" sz="1800" dirty="0" smtClean="0"/>
              <a:t>) และ</a:t>
            </a:r>
            <a:r>
              <a:rPr lang="th-TH" sz="1800" dirty="0"/>
              <a:t>ฟิตเนส สำหรับครอบครัว และระบบรักษา</a:t>
            </a:r>
            <a:r>
              <a:rPr lang="th-TH" sz="1800" dirty="0" smtClean="0"/>
              <a:t>ความ		ปลอดภัย</a:t>
            </a:r>
            <a:r>
              <a:rPr lang="th-TH" sz="1800" dirty="0"/>
              <a:t>ตลอด24 ชม. และระบบ </a:t>
            </a:r>
            <a:r>
              <a:rPr lang="en-US" sz="1800" dirty="0"/>
              <a:t>CCTV </a:t>
            </a:r>
            <a:endParaRPr lang="th-TH" sz="1800" dirty="0" smtClean="0"/>
          </a:p>
          <a:p>
            <a:r>
              <a:rPr lang="th-TH" sz="1800" dirty="0" smtClean="0"/>
              <a:t>ราคา</a:t>
            </a:r>
            <a:r>
              <a:rPr lang="th-TH" sz="1800" dirty="0"/>
              <a:t>		</a:t>
            </a:r>
            <a:r>
              <a:rPr lang="en-US" sz="1800" dirty="0"/>
              <a:t>:  </a:t>
            </a:r>
            <a:r>
              <a:rPr lang="th-TH" sz="1800" dirty="0" smtClean="0"/>
              <a:t>บ้านเดี่ยว </a:t>
            </a:r>
            <a:r>
              <a:rPr lang="en-US" sz="1800" dirty="0" smtClean="0"/>
              <a:t>3.59-5 </a:t>
            </a:r>
            <a:r>
              <a:rPr lang="th-TH" sz="1800" dirty="0"/>
              <a:t>ล้านบาท (ราคาเริ่มต้น </a:t>
            </a:r>
            <a:r>
              <a:rPr lang="en-US" sz="1800" dirty="0" smtClean="0"/>
              <a:t>3.59 </a:t>
            </a:r>
            <a:r>
              <a:rPr lang="th-TH" sz="1800" dirty="0"/>
              <a:t>ล้านบาท</a:t>
            </a:r>
            <a:r>
              <a:rPr lang="th-TH" sz="1800" dirty="0" smtClean="0"/>
              <a:t>)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614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tabLst>
                <a:tab pos="1609725" algn="l"/>
              </a:tabLst>
            </a:pPr>
            <a:r>
              <a:rPr lang="en-US" b="1" i="1" dirty="0" smtClean="0"/>
              <a:t>Promotion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000" dirty="0"/>
              <a:t>เงินจอง </a:t>
            </a:r>
            <a:r>
              <a:rPr lang="en-US" sz="2000" dirty="0" smtClean="0"/>
              <a:t>10</a:t>
            </a:r>
            <a:r>
              <a:rPr lang="th-TH" sz="2000" dirty="0" smtClean="0"/>
              <a:t>,000 </a:t>
            </a:r>
            <a:r>
              <a:rPr lang="th-TH" sz="2000" dirty="0"/>
              <a:t>บาท ทำสัญญา </a:t>
            </a:r>
            <a:r>
              <a:rPr lang="en-US" sz="2000" dirty="0"/>
              <a:t>1</a:t>
            </a:r>
            <a:r>
              <a:rPr lang="th-TH" sz="2000" dirty="0" smtClean="0"/>
              <a:t>0,000 </a:t>
            </a:r>
            <a:r>
              <a:rPr lang="th-TH" sz="2000" dirty="0" smtClean="0"/>
              <a:t>บาท</a:t>
            </a:r>
          </a:p>
          <a:p>
            <a:r>
              <a:rPr lang="th-TH" sz="2000" dirty="0" smtClean="0"/>
              <a:t>ส่วนลด </a:t>
            </a:r>
            <a:r>
              <a:rPr lang="en-US" sz="2000" dirty="0" smtClean="0"/>
              <a:t>20</a:t>
            </a:r>
            <a:r>
              <a:rPr lang="en-US" sz="2000" dirty="0" smtClean="0"/>
              <a:t>0,000 </a:t>
            </a:r>
            <a:r>
              <a:rPr lang="th-TH" sz="2000" dirty="0" smtClean="0"/>
              <a:t>บาท</a:t>
            </a:r>
            <a:endParaRPr lang="th-TH" sz="2000" dirty="0"/>
          </a:p>
          <a:p>
            <a:r>
              <a:rPr lang="th-TH" sz="2000" dirty="0" smtClean="0"/>
              <a:t>ปูหญ้า </a:t>
            </a:r>
            <a:r>
              <a:rPr lang="th-TH" sz="2000" dirty="0" smtClean="0"/>
              <a:t>จัดสวน </a:t>
            </a:r>
            <a:r>
              <a:rPr lang="th-TH" sz="2000" dirty="0" smtClean="0"/>
              <a:t>ปั้มน้ำ แท้งค์</a:t>
            </a:r>
            <a:r>
              <a:rPr lang="th-TH" sz="2000" dirty="0" smtClean="0"/>
              <a:t>น้ำ </a:t>
            </a:r>
          </a:p>
          <a:p>
            <a:r>
              <a:rPr lang="en-US" sz="2000" dirty="0" smtClean="0"/>
              <a:t>Wallpaper </a:t>
            </a:r>
            <a:r>
              <a:rPr lang="th-TH" sz="2000" dirty="0" smtClean="0"/>
              <a:t>ทั้งหลัง</a:t>
            </a:r>
          </a:p>
          <a:p>
            <a:r>
              <a:rPr lang="th-TH" sz="2000" dirty="0" smtClean="0"/>
              <a:t>ฉากกั้นอาบน้ำ</a:t>
            </a:r>
            <a:r>
              <a:rPr lang="en-US" sz="2000" dirty="0" smtClean="0"/>
              <a:t> </a:t>
            </a:r>
          </a:p>
          <a:p>
            <a:r>
              <a:rPr lang="th-TH" sz="2000" dirty="0" smtClean="0"/>
              <a:t>ชุดอุปกรณ</a:t>
            </a:r>
            <a:r>
              <a:rPr lang="th-TH" sz="2000" dirty="0" smtClean="0"/>
              <a:t>์ </a:t>
            </a:r>
            <a:r>
              <a:rPr lang="en-US" sz="2000" dirty="0" smtClean="0"/>
              <a:t>Smart Home</a:t>
            </a:r>
            <a:endParaRPr lang="th-TH" sz="2000" dirty="0" smtClean="0"/>
          </a:p>
          <a:p>
            <a:r>
              <a:rPr lang="th-TH" sz="2000" dirty="0"/>
              <a:t>ค่าส่วนกลาง 25 </a:t>
            </a:r>
            <a:r>
              <a:rPr lang="th-TH" sz="2000" dirty="0" smtClean="0"/>
              <a:t>บาท</a:t>
            </a:r>
            <a:r>
              <a:rPr lang="th-TH" sz="2000" dirty="0"/>
              <a:t> </a:t>
            </a:r>
            <a:r>
              <a:rPr lang="en-US" sz="2000" dirty="0" smtClean="0"/>
              <a:t>+ </a:t>
            </a:r>
            <a:r>
              <a:rPr lang="th-TH" sz="2000" dirty="0" smtClean="0"/>
              <a:t>ค่าถนนภาระจำยอม </a:t>
            </a:r>
            <a:r>
              <a:rPr lang="en-US" sz="2000" dirty="0" smtClean="0"/>
              <a:t>5 </a:t>
            </a:r>
            <a:r>
              <a:rPr lang="th-TH" sz="2000" dirty="0" smtClean="0"/>
              <a:t>บาท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th-TH" sz="2400" dirty="0" smtClean="0">
                <a:solidFill>
                  <a:srgbClr val="FF0000"/>
                </a:solidFill>
              </a:rPr>
              <a:t>สามารถติดต่อ </a:t>
            </a:r>
            <a:r>
              <a:rPr lang="en-US" sz="2400" dirty="0" smtClean="0">
                <a:solidFill>
                  <a:srgbClr val="FF0000"/>
                </a:solidFill>
              </a:rPr>
              <a:t>Sale </a:t>
            </a:r>
            <a:r>
              <a:rPr lang="th-TH" sz="2400" dirty="0" smtClean="0">
                <a:solidFill>
                  <a:srgbClr val="FF0000"/>
                </a:solidFill>
              </a:rPr>
              <a:t>ที่โครงการได้ คือ คุณเกศ </a:t>
            </a:r>
            <a:r>
              <a:rPr lang="th-TH" sz="2400" dirty="0" smtClean="0">
                <a:solidFill>
                  <a:srgbClr val="FF0000"/>
                </a:solidFill>
              </a:rPr>
              <a:t>ซึ่งจะเป็นคน </a:t>
            </a:r>
            <a:r>
              <a:rPr lang="en-US" sz="2400" dirty="0" smtClean="0">
                <a:solidFill>
                  <a:srgbClr val="FF0000"/>
                </a:solidFill>
              </a:rPr>
              <a:t>Live </a:t>
            </a:r>
            <a:r>
              <a:rPr lang="th-TH" sz="2400" dirty="0" smtClean="0">
                <a:solidFill>
                  <a:srgbClr val="FF0000"/>
                </a:solidFill>
              </a:rPr>
              <a:t>คู่กับพิธีกรค่ะ</a:t>
            </a:r>
          </a:p>
          <a:p>
            <a:pPr marL="0" indent="0">
              <a:buNone/>
            </a:pPr>
            <a:r>
              <a:rPr lang="th-TH" sz="2400" dirty="0" smtClean="0">
                <a:solidFill>
                  <a:srgbClr val="FF0000"/>
                </a:solidFill>
              </a:rPr>
              <a:t>เบอร์ติดต่อ </a:t>
            </a:r>
            <a:r>
              <a:rPr lang="en-US" sz="2400" dirty="0" smtClean="0">
                <a:solidFill>
                  <a:srgbClr val="FF0000"/>
                </a:solidFill>
              </a:rPr>
              <a:t>089-501-5325 </a:t>
            </a:r>
            <a:r>
              <a:rPr lang="th-TH" sz="2400" dirty="0" smtClean="0">
                <a:solidFill>
                  <a:srgbClr val="FF0000"/>
                </a:solidFill>
              </a:rPr>
              <a:t>(หยุดทุกวันจันทร์)</a:t>
            </a:r>
            <a:endParaRPr lang="th-T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3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dirty="0" smtClean="0"/>
              <a:t>Target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b="1" dirty="0"/>
              <a:t>อายุ</a:t>
            </a:r>
            <a:r>
              <a:rPr lang="th-TH" sz="2400" b="1" dirty="0" smtClean="0"/>
              <a:t>เฉลี่ย</a:t>
            </a:r>
            <a:r>
              <a:rPr lang="en-GB" sz="2400" b="1" dirty="0"/>
              <a:t>	</a:t>
            </a:r>
            <a:r>
              <a:rPr lang="th-TH" sz="2400" b="1" dirty="0" smtClean="0"/>
              <a:t>	</a:t>
            </a:r>
            <a:r>
              <a:rPr lang="en-US" sz="2400" dirty="0" smtClean="0"/>
              <a:t>28-35 </a:t>
            </a:r>
            <a:r>
              <a:rPr lang="th-TH" sz="2400" dirty="0" smtClean="0"/>
              <a:t>ปี</a:t>
            </a:r>
          </a:p>
          <a:p>
            <a:r>
              <a:rPr lang="th-TH" sz="2400" b="1" dirty="0" smtClean="0"/>
              <a:t>ลักษณะ</a:t>
            </a:r>
            <a:r>
              <a:rPr lang="th-TH" sz="2400" b="1" dirty="0"/>
              <a:t>ครอบครัว</a:t>
            </a:r>
            <a:r>
              <a:rPr lang="en-US" sz="2400" b="1" dirty="0"/>
              <a:t> </a:t>
            </a:r>
            <a:r>
              <a:rPr lang="th-TH" sz="2400" b="1" dirty="0"/>
              <a:t> </a:t>
            </a:r>
            <a:r>
              <a:rPr lang="th-TH" sz="2400" b="1" dirty="0" smtClean="0"/>
              <a:t>  </a:t>
            </a:r>
            <a:r>
              <a:rPr lang="th-TH" sz="2400" dirty="0" smtClean="0"/>
              <a:t>	ครอบครัวขนาดกลาง</a:t>
            </a:r>
            <a:r>
              <a:rPr lang="en-US" sz="2400" dirty="0" smtClean="0"/>
              <a:t>-</a:t>
            </a:r>
            <a:r>
              <a:rPr lang="th-TH" sz="2400" dirty="0" smtClean="0"/>
              <a:t>ใหญ่ (พ่อ แม่ ลูก และมีผู้สูงอายุอยู่ในครอบครัว)</a:t>
            </a:r>
            <a:endParaRPr lang="en-US" sz="2400" dirty="0"/>
          </a:p>
          <a:p>
            <a:r>
              <a:rPr lang="th-TH" sz="2400" b="1" dirty="0"/>
              <a:t>รายได้ 	</a:t>
            </a:r>
            <a:r>
              <a:rPr lang="en-GB" sz="2400" dirty="0"/>
              <a:t>		</a:t>
            </a:r>
            <a:r>
              <a:rPr lang="th-TH" sz="2400" dirty="0"/>
              <a:t>80,000-110,000 บาท/เดือน</a:t>
            </a:r>
          </a:p>
          <a:p>
            <a:r>
              <a:rPr lang="th-TH" sz="2400" b="1" dirty="0" smtClean="0"/>
              <a:t>อาชีพ</a:t>
            </a:r>
            <a:r>
              <a:rPr lang="th-TH" sz="2400" b="1" dirty="0"/>
              <a:t>	</a:t>
            </a:r>
            <a:r>
              <a:rPr lang="th-TH" sz="2400" dirty="0"/>
              <a:t>		 พนักงานเอกชน</a:t>
            </a:r>
            <a:r>
              <a:rPr lang="en-US" sz="2400" dirty="0"/>
              <a:t>, </a:t>
            </a:r>
            <a:r>
              <a:rPr lang="th-TH" sz="2400" dirty="0" smtClean="0"/>
              <a:t>ข้าราชการ </a:t>
            </a:r>
            <a:r>
              <a:rPr lang="th-TH" sz="2400" dirty="0"/>
              <a:t>และค้าขายทำธุรกิจส่วนตัวขนาด </a:t>
            </a:r>
            <a:r>
              <a:rPr lang="en-US" sz="2400" dirty="0"/>
              <a:t>SME </a:t>
            </a:r>
            <a:r>
              <a:rPr lang="th-TH" sz="2400" dirty="0" smtClean="0"/>
              <a:t>หรือขายของ</a:t>
            </a:r>
            <a:r>
              <a:rPr lang="en-US" sz="2400" dirty="0" smtClean="0"/>
              <a:t>			</a:t>
            </a:r>
            <a:r>
              <a:rPr lang="th-TH" sz="2400" dirty="0" smtClean="0"/>
              <a:t>ตามตลาดนัด</a:t>
            </a:r>
          </a:p>
          <a:p>
            <a:r>
              <a:rPr lang="th-TH" sz="2400" b="1" dirty="0" smtClean="0"/>
              <a:t>เขต</a:t>
            </a:r>
            <a:r>
              <a:rPr lang="th-TH" sz="2400" b="1" dirty="0"/>
              <a:t>ที่อยู่</a:t>
            </a:r>
            <a:r>
              <a:rPr lang="th-TH" sz="2400" b="1" dirty="0" smtClean="0"/>
              <a:t>เป้าหมาย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th-TH" sz="2400" dirty="0" smtClean="0"/>
              <a:t>เมืองสมุทรปราการ</a:t>
            </a:r>
            <a:r>
              <a:rPr lang="en-US" sz="2400" dirty="0" smtClean="0"/>
              <a:t>, </a:t>
            </a:r>
            <a:r>
              <a:rPr lang="th-TH" sz="2400" dirty="0" smtClean="0"/>
              <a:t>บางพลี</a:t>
            </a:r>
            <a:r>
              <a:rPr lang="en-US" sz="2400" dirty="0" smtClean="0"/>
              <a:t>, </a:t>
            </a:r>
            <a:r>
              <a:rPr lang="th-TH" sz="2400" dirty="0" smtClean="0"/>
              <a:t>บางบ่อ</a:t>
            </a:r>
            <a:r>
              <a:rPr lang="en-US" sz="2400" dirty="0" smtClean="0"/>
              <a:t>, </a:t>
            </a:r>
            <a:r>
              <a:rPr lang="th-TH" sz="2400" dirty="0" smtClean="0"/>
              <a:t>บางนา</a:t>
            </a:r>
            <a:r>
              <a:rPr lang="en-US" sz="2400" dirty="0" smtClean="0"/>
              <a:t>, </a:t>
            </a:r>
            <a:r>
              <a:rPr lang="th-TH" sz="2400" dirty="0" smtClean="0"/>
              <a:t>บาง</a:t>
            </a:r>
            <a:r>
              <a:rPr lang="th-TH" sz="2400" dirty="0"/>
              <a:t>เสาธง</a:t>
            </a:r>
            <a:r>
              <a:rPr lang="en-US" sz="2400" dirty="0"/>
              <a:t>, </a:t>
            </a:r>
            <a:r>
              <a:rPr lang="th-TH" sz="2400" dirty="0"/>
              <a:t>พระประแดง</a:t>
            </a:r>
            <a:r>
              <a:rPr lang="en-US" sz="2400" dirty="0"/>
              <a:t>, </a:t>
            </a:r>
            <a:r>
              <a:rPr lang="th-TH" sz="2400" dirty="0" smtClean="0"/>
              <a:t>ลาดกระบัง</a:t>
            </a:r>
            <a:r>
              <a:rPr lang="en-US" sz="2400" dirty="0" smtClean="0"/>
              <a:t>,</a:t>
            </a:r>
            <a:r>
              <a:rPr lang="th-TH" sz="2400" dirty="0" smtClean="0"/>
              <a:t> 			บาง</a:t>
            </a:r>
            <a:r>
              <a:rPr lang="th-TH" sz="2400" dirty="0"/>
              <a:t>ปะกง</a:t>
            </a:r>
            <a:r>
              <a:rPr lang="th-TH" sz="2400" dirty="0" smtClean="0"/>
              <a:t>, ประเวศ และเมืองฉะเชิงเทรา</a:t>
            </a:r>
            <a:endParaRPr lang="th-TH" sz="2400" dirty="0"/>
          </a:p>
          <a:p>
            <a:r>
              <a:rPr lang="th-TH" sz="2400" b="1" dirty="0" smtClean="0"/>
              <a:t>ที่ทำงาน</a:t>
            </a:r>
            <a:r>
              <a:rPr lang="th-TH" sz="2400" dirty="0" smtClean="0"/>
              <a:t> </a:t>
            </a:r>
            <a:r>
              <a:rPr lang="en-US" sz="2400" dirty="0"/>
              <a:t>	</a:t>
            </a:r>
            <a:r>
              <a:rPr lang="th-TH" sz="2400" dirty="0" smtClean="0"/>
              <a:t>	</a:t>
            </a:r>
            <a:r>
              <a:rPr lang="th-TH" sz="2400" dirty="0"/>
              <a:t> เมือง</a:t>
            </a:r>
            <a:r>
              <a:rPr lang="th-TH" sz="2400" dirty="0" smtClean="0"/>
              <a:t>สมุทรปราการ</a:t>
            </a:r>
            <a:r>
              <a:rPr lang="en-US" sz="2400" dirty="0" smtClean="0"/>
              <a:t>, </a:t>
            </a:r>
            <a:r>
              <a:rPr lang="th-TH" sz="2400" dirty="0" smtClean="0"/>
              <a:t>บางนา</a:t>
            </a:r>
            <a:r>
              <a:rPr lang="en-US" sz="2400" dirty="0" smtClean="0"/>
              <a:t>, </a:t>
            </a:r>
            <a:r>
              <a:rPr lang="th-TH" sz="2400" dirty="0" smtClean="0"/>
              <a:t>อ่อนนุช</a:t>
            </a:r>
            <a:r>
              <a:rPr lang="en-US" sz="2400" dirty="0" smtClean="0"/>
              <a:t>, </a:t>
            </a:r>
            <a:r>
              <a:rPr lang="th-TH" sz="2400" dirty="0" smtClean="0"/>
              <a:t>สวนหลวง</a:t>
            </a:r>
            <a:r>
              <a:rPr lang="en-US" sz="2400" dirty="0" smtClean="0"/>
              <a:t>, </a:t>
            </a:r>
            <a:r>
              <a:rPr lang="th-TH" sz="2400" dirty="0" smtClean="0"/>
              <a:t>คลองเตย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50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dirty="0" smtClean="0"/>
              <a:t>Master Plan</a:t>
            </a:r>
            <a:endParaRPr lang="th-TH" b="1" i="1" dirty="0"/>
          </a:p>
        </p:txBody>
      </p:sp>
      <p:pic>
        <p:nvPicPr>
          <p:cNvPr id="5" name="Picture 3" descr="D:\Users\rapee_y\Downloads\CGSCAPE-PS74-MASTERPLAN_170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15540" r="1896" b="4828"/>
          <a:stretch/>
        </p:blipFill>
        <p:spPr bwMode="auto">
          <a:xfrm>
            <a:off x="342900" y="1981201"/>
            <a:ext cx="115633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dirty="0" smtClean="0"/>
              <a:t>Map</a:t>
            </a:r>
            <a:endParaRPr lang="th-TH" b="1" i="1" dirty="0"/>
          </a:p>
        </p:txBody>
      </p:sp>
      <p:pic>
        <p:nvPicPr>
          <p:cNvPr id="5" name="Picture 2" descr="D:\Artwork\Map\PS74\Map ภัสสร เทพารักษ์-บางนา-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4380" r="6399" b="5515"/>
          <a:stretch/>
        </p:blipFill>
        <p:spPr bwMode="auto">
          <a:xfrm>
            <a:off x="2934269" y="1411110"/>
            <a:ext cx="6611348" cy="48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 b="8701"/>
          <a:stretch/>
        </p:blipFill>
        <p:spPr bwMode="auto">
          <a:xfrm>
            <a:off x="448934" y="1357703"/>
            <a:ext cx="11301788" cy="527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>
              <a:tabLst>
                <a:tab pos="1609725" algn="l"/>
              </a:tabLst>
            </a:pPr>
            <a:r>
              <a:rPr lang="en-US" b="1" i="1" dirty="0" smtClean="0"/>
              <a:t>Main gate</a:t>
            </a:r>
            <a:endParaRPr lang="th-TH" b="1" i="1" dirty="0"/>
          </a:p>
        </p:txBody>
      </p:sp>
    </p:spTree>
    <p:extLst>
      <p:ext uri="{BB962C8B-B14F-4D97-AF65-F5344CB8AC3E}">
        <p14:creationId xmlns:p14="http://schemas.microsoft.com/office/powerpoint/2010/main" val="1722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dirty="0"/>
              <a:t>PARADIZ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th-TH" dirty="0" smtClean="0"/>
          </a:p>
          <a:p>
            <a:pPr marL="0" lvl="0" indent="0" algn="ctr">
              <a:buNone/>
            </a:pPr>
            <a:endParaRPr lang="th-TH" dirty="0"/>
          </a:p>
          <a:p>
            <a:pPr marL="0" lvl="0" indent="0" algn="ctr">
              <a:buNone/>
            </a:pPr>
            <a:endParaRPr lang="th-TH" dirty="0" smtClean="0"/>
          </a:p>
          <a:p>
            <a:pPr marL="0" lvl="0" indent="0" algn="ctr">
              <a:buNone/>
            </a:pPr>
            <a:endParaRPr lang="th-TH" dirty="0"/>
          </a:p>
          <a:p>
            <a:pPr marL="0" lvl="0" indent="0" algn="ctr">
              <a:buNone/>
            </a:pPr>
            <a:endParaRPr lang="th-TH" dirty="0" smtClean="0"/>
          </a:p>
          <a:p>
            <a:pPr marL="0" lvl="0" indent="0" algn="ctr">
              <a:buNone/>
            </a:pPr>
            <a:endParaRPr lang="th-TH" dirty="0" smtClean="0"/>
          </a:p>
          <a:p>
            <a:pPr marL="0" lvl="0" indent="0" algn="ctr">
              <a:buNone/>
            </a:pPr>
            <a:endParaRPr lang="th-TH" dirty="0"/>
          </a:p>
          <a:p>
            <a:pPr marL="0" lvl="0" indent="0" algn="ctr">
              <a:buNone/>
            </a:pPr>
            <a:r>
              <a:rPr lang="th-TH" dirty="0" smtClean="0"/>
              <a:t>พื้นที่</a:t>
            </a:r>
            <a:r>
              <a:rPr lang="th-TH" dirty="0"/>
              <a:t>ใช้สอย </a:t>
            </a:r>
            <a:r>
              <a:rPr lang="en-US" dirty="0"/>
              <a:t>145 </a:t>
            </a:r>
            <a:r>
              <a:rPr lang="th-TH" dirty="0"/>
              <a:t>ตร.ม. ที่ดิน</a:t>
            </a:r>
            <a:r>
              <a:rPr lang="en-US" dirty="0"/>
              <a:t> 50</a:t>
            </a:r>
            <a:r>
              <a:rPr lang="th-TH" dirty="0"/>
              <a:t> ตร.วา</a:t>
            </a:r>
            <a:r>
              <a:rPr lang="en-US" dirty="0"/>
              <a:t> 3 </a:t>
            </a:r>
            <a:r>
              <a:rPr lang="th-TH" dirty="0"/>
              <a:t>ห้องนอน </a:t>
            </a:r>
            <a:r>
              <a:rPr lang="en-US" dirty="0"/>
              <a:t>3 </a:t>
            </a:r>
            <a:r>
              <a:rPr lang="th-TH" dirty="0"/>
              <a:t>ห้องน้ำ</a:t>
            </a:r>
            <a:r>
              <a:rPr lang="en-US" dirty="0"/>
              <a:t> </a:t>
            </a:r>
            <a:r>
              <a:rPr lang="th-TH" dirty="0"/>
              <a:t>ที่จอดรถในร่ม </a:t>
            </a:r>
            <a:r>
              <a:rPr lang="en-US" dirty="0"/>
              <a:t>2 </a:t>
            </a:r>
            <a:r>
              <a:rPr lang="th-TH" dirty="0"/>
              <a:t>คัน</a:t>
            </a:r>
            <a:endParaRPr lang="en-US" dirty="0"/>
          </a:p>
          <a:p>
            <a:pPr algn="ctr"/>
            <a:endParaRPr lang="th-TH" dirty="0"/>
          </a:p>
        </p:txBody>
      </p:sp>
      <p:pic>
        <p:nvPicPr>
          <p:cNvPr id="4098" name="Picture 2" descr="D:\Project\PS57\Media PS57\เเบบบ้านลง pruksa\Fl-for-web-paradi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5" b="19634"/>
          <a:stretch/>
        </p:blipFill>
        <p:spPr bwMode="auto">
          <a:xfrm>
            <a:off x="6017172" y="1949117"/>
            <a:ext cx="5540820" cy="28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ject\PS57\Media PS57\เเบบบ้านลง pruksa\456x285_PS39-PASSORN(CONON)PS-S-03_120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4" y="1708150"/>
            <a:ext cx="5283638" cy="33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 algn="r" rtl="0">
              <a:lnSpc>
                <a:spcPct val="90000"/>
              </a:lnSpc>
              <a:spcBef>
                <a:spcPct val="0"/>
              </a:spcBef>
            </a:pPr>
            <a:r>
              <a:rPr lang="en-US" sz="4400" b="1" i="1" dirty="0" smtClean="0">
                <a:latin typeface="DB Gill Siam X" pitchFamily="2" charset="-34"/>
                <a:cs typeface="DB Gill Siam X" pitchFamily="2" charset="-34"/>
              </a:rPr>
              <a:t>Poem</a:t>
            </a:r>
            <a:endParaRPr lang="th-TH" sz="2800" b="1" i="1" dirty="0">
              <a:solidFill>
                <a:schemeClr val="bg1">
                  <a:lumMod val="50000"/>
                </a:schemeClr>
              </a:solidFill>
              <a:latin typeface="DB Gill Siam X" pitchFamily="2" charset="-34"/>
              <a:cs typeface="DB Gill Siam X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5" y="1883339"/>
            <a:ext cx="5843095" cy="352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90" y="1836041"/>
            <a:ext cx="5675915" cy="368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1820" y="5704344"/>
            <a:ext cx="9171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พื้นที่ใช้สอย 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133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ตร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.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ม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.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 ที่ดิน 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50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ตร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.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ว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.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ขึ้นไป ขนาด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 3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ห้องนอน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 2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ห้องน้ำ ที่จอดรถในร่ม</a:t>
            </a:r>
            <a:r>
              <a:rPr lang="en-US" sz="2400" dirty="0">
                <a:latin typeface="DB Gill Siam X" pitchFamily="2" charset="-34"/>
                <a:cs typeface="DB Gill Siam X" pitchFamily="2" charset="-34"/>
              </a:rPr>
              <a:t> 2 </a:t>
            </a:r>
            <a:r>
              <a:rPr lang="th-TH" sz="2400" dirty="0">
                <a:latin typeface="DB Gill Siam X" pitchFamily="2" charset="-34"/>
                <a:cs typeface="DB Gill Siam X" pitchFamily="2" charset="-34"/>
              </a:rPr>
              <a:t>คัน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72363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190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ภัสสร เทพารักษ์-บางนา</vt:lpstr>
      <vt:lpstr> Project Detail</vt:lpstr>
      <vt:lpstr>Promotion</vt:lpstr>
      <vt:lpstr>Target</vt:lpstr>
      <vt:lpstr>Master Plan</vt:lpstr>
      <vt:lpstr>Map</vt:lpstr>
      <vt:lpstr>Main gate</vt:lpstr>
      <vt:lpstr>PARADIZ</vt:lpstr>
      <vt:lpstr>Poem</vt:lpstr>
      <vt:lpstr>Prezzo</vt:lpstr>
      <vt:lpstr>จุดเด่นที่อยากให้เน้น คือ ราคาและทำเล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Kuljira (Num)</dc:creator>
  <cp:lastModifiedBy>Rapee Yamebubpha</cp:lastModifiedBy>
  <cp:revision>48</cp:revision>
  <dcterms:created xsi:type="dcterms:W3CDTF">2017-05-26T17:01:22Z</dcterms:created>
  <dcterms:modified xsi:type="dcterms:W3CDTF">2018-01-26T05:53:57Z</dcterms:modified>
</cp:coreProperties>
</file>