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41138c04e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41138c04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41138c04e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41138c04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dk1"/>
                </a:solidFill>
              </a:rPr>
              <a:t>ARCH</a:t>
            </a:r>
            <a:r>
              <a:rPr lang="en-US" sz="1200">
                <a:solidFill>
                  <a:schemeClr val="dk1"/>
                </a:solidFill>
              </a:rPr>
              <a:t> คาเฟ่ที่เป็นมากกว่าร้านกาแฟ เราคือ Landmark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ที่สะท้อนความงามของ งานออกแบบ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ทั้งภายนอก และ ภายใน </a:t>
            </a:r>
            <a:r>
              <a:rPr b="1" lang="en-US" sz="1200">
                <a:solidFill>
                  <a:schemeClr val="dk1"/>
                </a:solidFill>
              </a:rPr>
              <a:t>มีทั้งหมด 2 สาขา สาขาสุขุมวิท และ สาขาบางกอกน้อย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สาขาสุขุมวิท กับ concept “Good things happen after the series of archways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สาขาบางกอกน้อย เกิดขึ้นจากการที่เราอยากสร้าง ambience ของการมา cafe ให้ได้มากกว่าแค่การดื่มกาแฟ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34226f65e6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34226f65e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Arch x Chann </a:t>
            </a:r>
            <a:r>
              <a:rPr lang="en-US" sz="1200">
                <a:solidFill>
                  <a:schemeClr val="dk1"/>
                </a:solidFill>
              </a:rPr>
              <a:t>คาเฟ่ที่หลายๆคนตกหลุมรักกับความชิวริมแม่น้ำพร้อมให้บริการอาหารเครื่องดื่มแบบครบวงจร ที่นำพื้นที่ส่วนกล่างของโรงแรมมาพัฒนาเป็นคาเฟ่</a:t>
            </a: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341138c04e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341138c04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Modular House ภายใต้ Brand </a:t>
            </a:r>
            <a:r>
              <a:rPr b="1" lang="en-US" sz="1200">
                <a:solidFill>
                  <a:schemeClr val="dk1"/>
                </a:solidFill>
              </a:rPr>
              <a:t>Modspace</a:t>
            </a:r>
            <a:r>
              <a:rPr lang="en-U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ที่เป็นอีกจุดเปลี่ยนของนวัตกรรมการสร้างบ้านสำเร็จรูป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ที่ตอบทุกปัญหาและความต้องการ ในวิถีชีวิตแบบ Next Normal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41138c04e_0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41138c04e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มาถึงโปรเจ็กใหม่ของเราวันนี้นะครับ The Haute กาญจนา-สาทร อย่างที่ได้เล่าไปตอนต้นว่า พอยส์ให้ความสำคัญแนวคิดในการพัฒนา product จาก human centric ที่เน้นทั้ง function emotion และ sustainablity อย่าง project นี้ เราเริ่มคิดจากว่าลูกค้าใน location นี้ ต้องการอะไร พอยส์ให้ ecosystem ได้อย่างไร เดี๋ยวเราจะมาพูดคุยกันใน slide ถัดไปกันครับ</a:t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341138c04e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341138c04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โปรเจ็คนี้เราได้มีโอกาสร่วมงานกับ AAd ที่มาช่วยเราดูแลเรื่องงานออกแบบ และ jk ที่เข้ามาบริหารเรื่องแผนการขายและการตลาด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341138c04e_0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341138c04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เรามาพูดถึงเรื่อง concept ของโครงการนี้ก่อนเลยนะครับ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โครงการ </a:t>
            </a:r>
            <a:r>
              <a:rPr b="1" lang="en-US" sz="1200">
                <a:solidFill>
                  <a:schemeClr val="dk1"/>
                </a:solidFill>
                <a:highlight>
                  <a:srgbClr val="FF9900"/>
                </a:highlight>
              </a:rPr>
              <a:t>The Haute กาญจนา-สาทร</a:t>
            </a:r>
            <a:r>
              <a:rPr lang="en-US" sz="1200">
                <a:solidFill>
                  <a:schemeClr val="dk1"/>
                </a:solidFill>
                <a:highlight>
                  <a:srgbClr val="FF9900"/>
                </a:highlight>
              </a:rPr>
              <a:t> </a:t>
            </a:r>
            <a:r>
              <a:rPr b="1" lang="en-US" sz="1200">
                <a:solidFill>
                  <a:schemeClr val="dk1"/>
                </a:solidFill>
                <a:highlight>
                  <a:srgbClr val="FF9900"/>
                </a:highlight>
              </a:rPr>
              <a:t> กับ</a:t>
            </a:r>
            <a:r>
              <a:rPr lang="en-US" sz="1200">
                <a:solidFill>
                  <a:schemeClr val="dk1"/>
                </a:solidFill>
              </a:rPr>
              <a:t> </a:t>
            </a:r>
            <a:r>
              <a:rPr b="1" lang="en-US" sz="1200">
                <a:solidFill>
                  <a:schemeClr val="dk1"/>
                </a:solidFill>
                <a:highlight>
                  <a:srgbClr val="FF9900"/>
                </a:highlight>
              </a:rPr>
              <a:t>Concept Vertical Biz Villa</a:t>
            </a:r>
            <a:r>
              <a:rPr lang="en-U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เรามองถึงยุคใหม่ ที่บ้านกลายเป็นทุกอย่างของชีวิต ดังนั้นความ Flexible ของตัวอาคาร จึงเป็นเรื่องสำคัญมากที่จะทำให้เกิด Sustainability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ซึ่ง product นี้ เราทำเพื่อให้ตอบโจทย์ในทุกๆมุมและทุกๆช่วงเวลา เรียกได้ว่าอาคารหลังนี้สามารถปรับและเปลียนได้ทั้งจุดประสงค์การใช้งานและวัตถุประสงค์การซื้อ ไม่ว่าจะลงทุน อยู่อาศัย หรือ ประกอบธุระกิจ หรือ อื่นๆ ก็สามารถปรับได้อย่างลงตัว ดังนั้น ที่นี่จึงเป็นคำตอบขอบทุกอย่างในการใช้ชีวิตแบบ Next Normal ครับ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341138c04e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341138c04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อาคารที่ถูกออกแบบมาเพื่อรองรับจังหวะต่างๆของชีวติ ไม่ว่าจะเป็นเรื่องของธุระกิจ หรือ การอยู่อาศัย ด้วยพื้นที่อาคารเราสามารถ developให้เข้ากับ Lifestyle ของผู้ใช้งานได้แบบ Custom made เดี๋ยวเรามาดูแปลนตัวอย่างกัน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41138c04e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341138c04e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เรามาเริ่มที่ </a:t>
            </a:r>
            <a:r>
              <a:rPr lang="en-US">
                <a:solidFill>
                  <a:schemeClr val="dk1"/>
                </a:solidFill>
              </a:rPr>
              <a:t>Residential and Office working space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341138c04e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341138c04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นี่คือ layout ของบ้าน เมื่อบ้านเป็นได้ทั้งที่อยู่อาศัยและ office working space จะประกอบด้วย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ห้องนอน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ห้องนั่งเล่น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ห้องครัว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ห้องทำงาน CEO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 จอดรถสูงสุด 6 คัน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ห้องอาบน้ำ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 ห้องน้ำ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ลิฟท์โดยสาร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 ต้นไม้ใหญ่บนอาคาร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41138c04e_0_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41138c04e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ต่อมาเรามาดู layout plan ของ</a:t>
            </a:r>
            <a:r>
              <a:rPr lang="en-US">
                <a:solidFill>
                  <a:schemeClr val="dk1"/>
                </a:solidFill>
              </a:rPr>
              <a:t>Residential for Inter-Generation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41138c04e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341138c04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341138c04e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341138c04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นี่คือ layout ของบ้าน เมื่อบ้านเป็นได้ทั้งที่อยู่อาศัย 100% จะประกอบด้วย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6 ห้องนอน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 ห้องนั่งเล่น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 ห้องครัว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6 จอดรถสูงสุด 6 คัน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6 ห้องอาบน้ำ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2 ห้องน้ำ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1 ลิฟท์โดยสาร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3 ต้นไม้ใหญ่บนอาคาร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41138c04e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41138c04e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ที่ดินแปลงนี้มีความน่าสนใจตรงที่เป็นจุดเชื่อมต่อของถนนในหลายๆเส้นทาง ห่างจากสาทร CBD ของกรุงเทพเพียง 15 นาที และยังใกล้กับถนนที่มีความสำคัญในหลายๆเส้นทาง ไม่ว่าจะเป็น ราชพฤกษ์ เพชรเกษม กาญจนาภิเษก สาทร แล้วก็พระราม 2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341138c04e_0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341138c04e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จาก Google maps เห็นได้ว่าโครงการ The Haute ของเราอยู่ห่างจาก CBD สาทรเพียง 13 นาที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41138c04e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41138c04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เป็น location ที่ค่อนข้างใกล้  </a:t>
            </a:r>
            <a:r>
              <a:rPr lang="en-US"/>
              <a:t>สิ่งอำนวยความสะดวกระแวกโครงการมากมาย ทั้ง โรงพยาบาล ห้างสรรพสินค้า community mall และโรงเรียน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45c6cf690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345c6cf69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4450a2a7d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34450a2a7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450a2a7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450a2a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34450a2a7d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34450a2a7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4450a2a7d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4450a2a7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4450a2a7d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34450a2a7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45c6cf69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45c6cf6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450a2a7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450a2a7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4450a2a7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34450a2a7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34450a2a7d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34450a2a7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4450a2a7d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4450a2a7d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34450a2a7d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34450a2a7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4450a2a7d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4450a2a7d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34450a2a7d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34450a2a7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34450a2a7d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34450a2a7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4450a2a7d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4450a2a7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4450a2a7d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4450a2a7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41138c04e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341138c04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สวัสดีครับ จากที่ทุกคนได้ดูวีดีโอจบไปแล้ว คงจะรู้จักผมแล้ว ผมพรชัย เตชะไกรศรี Founder Poise Corporation นะครับ เรามาเริ่มทำความรู้จัก Poise กันเลยดีกว่า</a:t>
            </a:r>
            <a:br>
              <a:rPr lang="en-US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POISE Corporation เกิดขึ้นจากผมและ co-founder คุณชาญชัย สือวงศ์ประยูร และกลุ่มผู้บริหารจากหลากหลายกลุ่มธุจกิจ ที่มารวมตัวกันและผันตัวมาทำธุจกิจแบบ Niche Market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ที่บริหารงานภายใต้แนวคิด “Perfect Pyramid Process” คือ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Precise รู้จริง </a:t>
            </a:r>
            <a:endParaRPr>
              <a:solidFill>
                <a:schemeClr val="dk1"/>
              </a:solidFill>
              <a:highlight>
                <a:srgbClr val="93C47D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Practicality นำไปใช้ได้จริง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 และ Professional เป็นมืออาชีพ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4450a2a7d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34450a2a7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4450a2a7d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34450a2a7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4450a2a7d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34450a2a7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34450a2a7d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34450a2a7d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34450a2a7d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34450a2a7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4450a2a7d_0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34450a2a7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34450a2a7d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34450a2a7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34450a2a7d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34450a2a7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34450a2a7d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34450a2a7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4450a2a7d_0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34450a2a7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41138c04e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41138c04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นอกจากนี้ แนวคิดในการพัฒนา product ในแต่ละ project เรามีวิธีคิดแบบ Human Centric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ที่ทุกๆโปรเจ็คต้องตอบโจทย์และใช้ได้จริง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นั่นก็แปลว่า เราต้องหาคำตอบทั้งๆที่ยังไม่มีคำถามด้วยซ้ำ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ว่าจริงๆแล้วเนี่ยลูกค้าเราต้องการอะไร ไม่ใช่แค่ function หรือ emotion ที่ตอบโจทย์ เรายังให้ความสำคัญกับ sustainability 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345c6cf690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345c6cf69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345c6cf690_1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345c6cf690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341138c04e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341138c04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fe7aa2e89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fe7aa2e89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341138c04e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341138c04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เรามีธุรกิจหลัก ก็คือธุรกิจ hospitality ในส่วนของโรงแรม ร้านอาหาร และคาเฟ่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และอีกธุรกิจ คือ อสังหาริมทรัพย์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ทั้งหมดนี้จะเป็นธุรกิจที่ต้องชัดเจนในทุกๆโปรเจ็ค</a:t>
            </a: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41138c04e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341138c04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Hidden hotel In Bangkok ในนาม </a:t>
            </a:r>
            <a:r>
              <a:rPr b="1" lang="en-US" sz="1200">
                <a:solidFill>
                  <a:schemeClr val="dk1"/>
                </a:solidFill>
              </a:rPr>
              <a:t>“ชาน บางกอกน้อย”</a:t>
            </a:r>
            <a:r>
              <a:rPr lang="en-US" sz="1200">
                <a:solidFill>
                  <a:schemeClr val="dk1"/>
                </a:solidFill>
              </a:rPr>
              <a:t> 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Boutique Hotel 22 ห้อง กับ Concept Simply at ease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ที่จะทำให้ทุกๆท่านหลุดไปอยู่ในโรงแรมรับอันแสนสงบ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ที่ตั้งใจให้เป็น A Must Destination ของคนทั่วโลก </a:t>
            </a: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41138c04e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41138c04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โรงแรม </a:t>
            </a:r>
            <a:r>
              <a:rPr b="1" lang="en-US" sz="1200">
                <a:solidFill>
                  <a:schemeClr val="dk1"/>
                </a:solidFill>
              </a:rPr>
              <a:t>E11</a:t>
            </a:r>
            <a:r>
              <a:rPr lang="en-US" sz="1200">
                <a:solidFill>
                  <a:schemeClr val="dk1"/>
                </a:solidFill>
              </a:rPr>
              <a:t> At BTS ปุณณวิถี กับ Concept Tempo of Life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City Hotel 26 ห้อง สื่อถึง Lifestyle ของคนรุ่นใหม่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ที่ต้องง่าย และสะดวกในทุกๆจังหวะของการท่องเที่ยว  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41138c04e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41138c04e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dk1"/>
                </a:solidFill>
              </a:rPr>
              <a:t>IMM Restaurant</a:t>
            </a:r>
            <a:r>
              <a:rPr lang="en-US" sz="1200">
                <a:solidFill>
                  <a:schemeClr val="dk1"/>
                </a:solidFill>
              </a:rPr>
              <a:t>  ด้วย Concept Next Original Thai Food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เป็น Hidden Private Course Menu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การันตีด้วยรางวัลมิชลิน ตั้งแต่ ปี 2020 จนถึงปีปัจจุบัน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ซึ่งทุกท่านจะได้เข้าร่วมเปิดประสบการณ์ในเย็นวันนี้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hyperlink" Target="http://drive.google.com/file/d/1Sq9fAEfXsOTihLYwGl95Ot9OoZa2Jv8-/view" TargetMode="External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b="904" l="503" r="750" t="73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420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 title="The Haute Final Final Final_Sub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200" y="0"/>
            <a:ext cx="12305198" cy="692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 rotWithShape="1">
          <a:blip r:embed="rId3">
            <a:alphaModFix/>
          </a:blip>
          <a:srcRect b="83415" l="0" r="0" t="0"/>
          <a:stretch/>
        </p:blipFill>
        <p:spPr>
          <a:xfrm>
            <a:off x="0" y="61400"/>
            <a:ext cx="12192000" cy="113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88" y="152400"/>
            <a:ext cx="9268613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2200" y="152400"/>
            <a:ext cx="610758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950" y="152400"/>
            <a:ext cx="500009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125" y="152400"/>
            <a:ext cx="532775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3"/>
          <p:cNvPicPr preferRelativeResize="0"/>
          <p:nvPr/>
        </p:nvPicPr>
        <p:blipFill rotWithShape="1">
          <a:blip r:embed="rId3">
            <a:alphaModFix/>
          </a:blip>
          <a:srcRect b="797" l="0" r="0" t="797"/>
          <a:stretch/>
        </p:blipFill>
        <p:spPr>
          <a:xfrm>
            <a:off x="3432125" y="152400"/>
            <a:ext cx="532775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425" y="944062"/>
            <a:ext cx="8835150" cy="4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5"/>
          <p:cNvPicPr preferRelativeResize="0"/>
          <p:nvPr/>
        </p:nvPicPr>
        <p:blipFill rotWithShape="1">
          <a:blip r:embed="rId3">
            <a:alphaModFix/>
          </a:blip>
          <a:srcRect b="9009" l="0" r="0" t="9009"/>
          <a:stretch/>
        </p:blipFill>
        <p:spPr>
          <a:xfrm>
            <a:off x="3432125" y="152400"/>
            <a:ext cx="5327751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9500" y="722375"/>
            <a:ext cx="5413000" cy="541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425" y="944062"/>
            <a:ext cx="8835150" cy="4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58"/>
          <p:cNvPicPr preferRelativeResize="0"/>
          <p:nvPr/>
        </p:nvPicPr>
        <p:blipFill rotWithShape="1">
          <a:blip r:embed="rId3">
            <a:alphaModFix/>
          </a:blip>
          <a:srcRect b="720" l="12861" r="0" t="-719"/>
          <a:stretch/>
        </p:blipFill>
        <p:spPr>
          <a:xfrm>
            <a:off x="3432125" y="152400"/>
            <a:ext cx="532775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425" y="944062"/>
            <a:ext cx="8835150" cy="4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0"/>
          <p:cNvPicPr preferRelativeResize="0"/>
          <p:nvPr/>
        </p:nvPicPr>
        <p:blipFill rotWithShape="1">
          <a:blip r:embed="rId3">
            <a:alphaModFix/>
          </a:blip>
          <a:srcRect b="16612" l="0" r="0" t="16618"/>
          <a:stretch/>
        </p:blipFill>
        <p:spPr>
          <a:xfrm>
            <a:off x="1678425" y="944062"/>
            <a:ext cx="8835150" cy="4969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61"/>
          <p:cNvPicPr preferRelativeResize="0"/>
          <p:nvPr/>
        </p:nvPicPr>
        <p:blipFill rotWithShape="1">
          <a:blip r:embed="rId3">
            <a:alphaModFix/>
          </a:blip>
          <a:srcRect b="0" l="10136" r="0" t="0"/>
          <a:stretch/>
        </p:blipFill>
        <p:spPr>
          <a:xfrm>
            <a:off x="1678425" y="944063"/>
            <a:ext cx="8835150" cy="4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62"/>
          <p:cNvPicPr preferRelativeResize="0"/>
          <p:nvPr/>
        </p:nvPicPr>
        <p:blipFill rotWithShape="1">
          <a:blip r:embed="rId3">
            <a:alphaModFix/>
          </a:blip>
          <a:srcRect b="0" l="0" r="0" t="22678"/>
          <a:stretch/>
        </p:blipFill>
        <p:spPr>
          <a:xfrm>
            <a:off x="1678425" y="944062"/>
            <a:ext cx="8835150" cy="4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3"/>
          <p:cNvPicPr preferRelativeResize="0"/>
          <p:nvPr/>
        </p:nvPicPr>
        <p:blipFill rotWithShape="1">
          <a:blip r:embed="rId3">
            <a:alphaModFix/>
          </a:blip>
          <a:srcRect b="11920" l="0" r="0" t="11912"/>
          <a:stretch/>
        </p:blipFill>
        <p:spPr>
          <a:xfrm>
            <a:off x="1678425" y="944063"/>
            <a:ext cx="8835150" cy="496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6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